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sf.gov/bfa/dias/policy/merit_review/reviewer.jsp" TargetMode="External"/><Relationship Id="rId3" Type="http://schemas.openxmlformats.org/officeDocument/2006/relationships/hyperlink" Target="https://www.nsf.gov/cise/faq/reviewer.jsp"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gs.gov/usgs-program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gs.gov/centers/mendenhall/19-36-natural-resource-economist-improving-invasive-species-managemen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THIS SESSION WILL BE RECORDED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make the slides available if that is useful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d6ce3249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d6ce324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-CIRES Proposal Writing Workshop was very recent (Sept 15, 2020)--LOTS of USEFUL Info</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8337b6a7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8337b6a7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-Anne Gold (Director of CIRES Education &amp; Outreach)--facilitation services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8337b6a7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8337b6a7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sz="1700">
                <a:solidFill>
                  <a:schemeClr val="dk1"/>
                </a:solidFill>
                <a:highlight>
                  <a:schemeClr val="lt1"/>
                </a:highlight>
                <a:latin typeface="Roboto"/>
                <a:ea typeface="Roboto"/>
                <a:cs typeface="Roboto"/>
                <a:sym typeface="Roboto"/>
              </a:rPr>
              <a:t>There is often a </a:t>
            </a:r>
            <a:r>
              <a:rPr lang="en" sz="1700">
                <a:solidFill>
                  <a:schemeClr val="dk1"/>
                </a:solidFill>
                <a:highlight>
                  <a:schemeClr val="lt1"/>
                </a:highlight>
                <a:latin typeface="Roboto"/>
                <a:ea typeface="Roboto"/>
                <a:cs typeface="Roboto"/>
                <a:sym typeface="Roboto"/>
              </a:rPr>
              <a:t>disconnect in timing of the call for proposals and subsistence/cultural/agency timelines</a:t>
            </a:r>
            <a:endParaRPr sz="17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8337b6a7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8337b6a7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-DEIA goals can be built into your project and evaluation--you can report this to NSF</a:t>
            </a:r>
            <a:endParaRPr/>
          </a:p>
          <a:p>
            <a:pPr indent="0" lvl="0" marL="457200" rtl="0" algn="l">
              <a:spcBef>
                <a:spcPts val="0"/>
              </a:spcBef>
              <a:spcAft>
                <a:spcPts val="0"/>
              </a:spcAft>
              <a:buNone/>
            </a:pPr>
            <a:r>
              <a:rPr lang="en"/>
              <a:t>-For example, in your Mission and Goals</a:t>
            </a:r>
            <a:endParaRPr/>
          </a:p>
          <a:p>
            <a:pPr indent="0" lvl="0" marL="457200" rtl="0" algn="l">
              <a:spcBef>
                <a:spcPts val="0"/>
              </a:spcBef>
              <a:spcAft>
                <a:spcPts val="0"/>
              </a:spcAft>
              <a:buNone/>
            </a:pPr>
            <a:r>
              <a:rPr lang="en"/>
              <a:t>-Governance (including stakeholders)</a:t>
            </a:r>
            <a:endParaRPr/>
          </a:p>
          <a:p>
            <a:pPr indent="0" lvl="0" marL="457200" rtl="0" algn="l">
              <a:spcBef>
                <a:spcPts val="0"/>
              </a:spcBef>
              <a:spcAft>
                <a:spcPts val="0"/>
              </a:spcAft>
              <a:buNone/>
            </a:pPr>
            <a:r>
              <a:rPr lang="en"/>
              <a:t>-Your infrastructure/policies--ensure you are operating inclusively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d6ce324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d6ce324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Ideas on how to become a reviewer: </a:t>
            </a:r>
            <a:r>
              <a:rPr lang="en" u="sng">
                <a:solidFill>
                  <a:schemeClr val="hlink"/>
                </a:solidFill>
                <a:hlinkClick r:id="rId2"/>
              </a:rPr>
              <a:t>https://www.nsf.gov/bfa/dias/policy/merit_review/reviewer.jsp</a:t>
            </a:r>
            <a:r>
              <a:rPr lang="en"/>
              <a:t>; </a:t>
            </a:r>
            <a:r>
              <a:rPr lang="en" u="sng">
                <a:solidFill>
                  <a:schemeClr val="hlink"/>
                </a:solidFill>
                <a:hlinkClick r:id="rId3"/>
              </a:rPr>
              <a:t>https://www.nsf.gov/cise/faq/reviewer.jsp</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e4811a0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e4811a0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8337b6a7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8337b6a7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https://www.nsf.gov/news/special_reports/big_ideas/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9def776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9def776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solidFill>
                  <a:schemeClr val="dk1"/>
                </a:solidFill>
                <a:highlight>
                  <a:srgbClr val="FFFFFF"/>
                </a:highlight>
                <a:latin typeface="Calibri"/>
                <a:ea typeface="Calibri"/>
                <a:cs typeface="Calibri"/>
                <a:sym typeface="Calibri"/>
              </a:rPr>
              <a:t>USGS doesn't typically do external grant competitions. There are a number of programs that do internal competitions (</a:t>
            </a:r>
            <a:r>
              <a:rPr lang="en" u="sng">
                <a:solidFill>
                  <a:schemeClr val="hlink"/>
                </a:solidFill>
                <a:highlight>
                  <a:srgbClr val="FFFFFF"/>
                </a:highlight>
                <a:latin typeface="Calibri"/>
                <a:ea typeface="Calibri"/>
                <a:cs typeface="Calibri"/>
                <a:sym typeface="Calibri"/>
                <a:hlinkClick r:id="rId2"/>
              </a:rPr>
              <a:t>https://www.usgs.gov/usgs-programs</a:t>
            </a:r>
            <a:r>
              <a:rPr lang="en">
                <a:solidFill>
                  <a:schemeClr val="dk1"/>
                </a:solidFill>
                <a:highlight>
                  <a:srgbClr val="FFFFFF"/>
                </a:highlight>
                <a:latin typeface="Calibri"/>
                <a:ea typeface="Calibri"/>
                <a:cs typeface="Calibri"/>
                <a:sym typeface="Calibri"/>
              </a:rPr>
              <a:t>), and external partners can access that funding by partnering with a USGS scientist. The USGS scientist would lead the proposal but that could include a request for funding support for the external partner. For example, Powell Center working group proposals often include funding for a postdoc or research scientist to lead the working group and herd cats for manuscript production and that doesn't necessarily have to fund a USGS employee.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8337b6a7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8337b6a7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8337b6a7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8337b6a7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-SPIN=a web-based, searchable funding opportunities database available to CU Boulder faculty, staff &amp; students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8337b6a7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8337b6a7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Roboto"/>
                <a:ea typeface="Roboto"/>
                <a:cs typeface="Roboto"/>
                <a:sym typeface="Roboto"/>
              </a:rPr>
              <a:t>EAR=</a:t>
            </a:r>
            <a:r>
              <a:rPr lang="en" sz="1300">
                <a:solidFill>
                  <a:schemeClr val="dk1"/>
                </a:solidFill>
                <a:latin typeface="Roboto"/>
                <a:ea typeface="Roboto"/>
                <a:cs typeface="Roboto"/>
                <a:sym typeface="Roboto"/>
              </a:rPr>
              <a:t>Earth Sciences; SBE=Social, Behavioral and Economic Sciences</a:t>
            </a:r>
            <a:endParaRPr sz="1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300">
                <a:solidFill>
                  <a:schemeClr val="dk1"/>
                </a:solidFill>
                <a:latin typeface="Roboto"/>
                <a:ea typeface="Roboto"/>
                <a:cs typeface="Roboto"/>
                <a:sym typeface="Roboto"/>
              </a:rPr>
              <a:t>*for NSF CAREER, you must be in a tenure track position at least 50% time</a:t>
            </a:r>
            <a:endParaRPr sz="1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7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i="1" lang="en" sz="1150">
                <a:solidFill>
                  <a:srgbClr val="323130"/>
                </a:solidFill>
                <a:highlight>
                  <a:srgbClr val="FFFFFF"/>
                </a:highlight>
              </a:rPr>
              <a:t>Mendenhall: Please pass on to anyone who might be interested in this great opportunity for a natural resource economist or ecologist to develop methods for improving invasive species management. The position is based at the USGS Wetland and Aquatic Research Center in Gainesville, FL. Tho the advert doesn't say it, they have funding for 2 years and the position is considered a federal term, meaning it can be extended to 4 years if additional funding can be secured (i.e., by the incumbent or PIs).  </a:t>
            </a:r>
            <a:endParaRPr i="1" sz="1150">
              <a:solidFill>
                <a:srgbClr val="323130"/>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50">
              <a:solidFill>
                <a:srgbClr val="323130"/>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050" u="sng">
                <a:solidFill>
                  <a:schemeClr val="hlink"/>
                </a:solidFill>
                <a:highlight>
                  <a:srgbClr val="FFFFFF"/>
                </a:highlight>
                <a:hlinkClick r:id="rId2"/>
              </a:rPr>
              <a:t>https://www.usgs.gov/centers/mendenhall/19-36-natural-resource-economist-improving-invasive-species-management</a:t>
            </a:r>
            <a:endParaRPr sz="1050" u="sng">
              <a:solidFill>
                <a:schemeClr val="hlink"/>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50">
              <a:solidFill>
                <a:srgbClr val="323130"/>
              </a:solidFill>
              <a:highlight>
                <a:srgbClr val="FFFFFF"/>
              </a:highlight>
            </a:endParaRPr>
          </a:p>
          <a:p>
            <a:pPr indent="0" lvl="0" marL="0" rtl="0" algn="l">
              <a:lnSpc>
                <a:spcPct val="115000"/>
              </a:lnSpc>
              <a:spcBef>
                <a:spcPts val="0"/>
              </a:spcBef>
              <a:spcAft>
                <a:spcPts val="0"/>
              </a:spcAft>
              <a:buNone/>
            </a:pPr>
            <a:r>
              <a:t/>
            </a:r>
            <a:endParaRPr sz="1700">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8337b6a7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8337b6a7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8337b6a7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8337b6a7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CIRES/Earth Lab postdocs be PIs on proposals? YES!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d6ce3249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d6ce3249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colorado.edu/researchinnovation/research-development/proposal-development/proposal-writing-webinar-series" TargetMode="External"/><Relationship Id="rId4" Type="http://schemas.openxmlformats.org/officeDocument/2006/relationships/hyperlink" Target="https://www.youtube.com/watch?v=GR54pU1Mf4c" TargetMode="External"/><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hyperlink" Target="https://www.youtube.com/watch?v=GR54pU1Mf4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hyperlink" Target="https://www.youtube.com/watch?v=GR54pU1Mf4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nsf.gov/news/special_reports/big_ideas/" TargetMode="External"/><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nspires.nasaprs.com/external/solicitations/summary.do?solId=%7bBCEE336B-D550-CCBA-1C8C-7A866DB06F45%7d&amp;path=&amp;method=init" TargetMode="External"/><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sloan.org/grants/apply#tab-letters-of-inquiry" TargetMode="External"/><Relationship Id="rId5" Type="http://schemas.openxmlformats.org/officeDocument/2006/relationships/hyperlink" Target="https://www.moore.org/grants/grantee-resources" TargetMode="External"/><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nsf.gov/funding/pgm_list.jsp?org=nsf&amp;ord=rcnt" TargetMode="External"/><Relationship Id="rId4" Type="http://schemas.openxmlformats.org/officeDocument/2006/relationships/hyperlink" Target="https://science.nasa.gov/researchers/sara/grant-solicitations/ROSES-2020" TargetMode="External"/><Relationship Id="rId5" Type="http://schemas.openxmlformats.org/officeDocument/2006/relationships/hyperlink" Target="https://nspires.nasaprs.com/external/" TargetMode="External"/><Relationship Id="rId6" Type="http://schemas.openxmlformats.org/officeDocument/2006/relationships/hyperlink" Target="https://www.colorado.edu/researchinnovation/funding-opportunities/spinplus" TargetMode="External"/><Relationship Id="rId7" Type="http://schemas.openxmlformats.org/officeDocument/2006/relationships/hyperlink" Target="https://www.colorado.edu/researchinnovation/research-innovation-office-bullet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nsf.gov/funding/education.jsp?fund_type=3" TargetMode="External"/><Relationship Id="rId4" Type="http://schemas.openxmlformats.org/officeDocument/2006/relationships/hyperlink" Target="https://www.nsf.gov/pubs/2020/nsf20525/nsf20525.htm" TargetMode="External"/><Relationship Id="rId9" Type="http://schemas.openxmlformats.org/officeDocument/2006/relationships/hyperlink" Target="https://www.agu.org/Share-and-Advocate/Share/Policymakers/Congressional-Science-Fellowship" TargetMode="External"/><Relationship Id="rId5" Type="http://schemas.openxmlformats.org/officeDocument/2006/relationships/hyperlink" Target="https://npp.usra.edu/" TargetMode="External"/><Relationship Id="rId6" Type="http://schemas.openxmlformats.org/officeDocument/2006/relationships/hyperlink" Target="https://nspires.nasaprs.com/external/solicitations/summary.do?solId=%7BB05DE781-3B1F-E548-F61A-BB14F66A2FAE%7D&amp;path=&amp;method=init" TargetMode="External"/><Relationship Id="rId7" Type="http://schemas.openxmlformats.org/officeDocument/2006/relationships/hyperlink" Target="https://www.usgs.gov/centers/mendenhall" TargetMode="External"/><Relationship Id="rId8" Type="http://schemas.openxmlformats.org/officeDocument/2006/relationships/hyperlink" Target="https://grad.uchicago.edu/fellowship/loreal-usa-for-women-in-science-postdoctoral-fellowshi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mailto:CIRESProposals@colorado.edu"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Find Funding</a:t>
            </a:r>
            <a:endParaRPr/>
          </a:p>
        </p:txBody>
      </p:sp>
      <p:sp>
        <p:nvSpPr>
          <p:cNvPr id="65" name="Google Shape;65;p13"/>
          <p:cNvSpPr txBox="1"/>
          <p:nvPr>
            <p:ph idx="1" type="subTitle"/>
          </p:nvPr>
        </p:nvSpPr>
        <p:spPr>
          <a:xfrm>
            <a:off x="311700" y="1421350"/>
            <a:ext cx="4734600" cy="243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Earth Lab </a:t>
            </a:r>
            <a:r>
              <a:rPr b="1" lang="en"/>
              <a:t>Postdoc Mentoring Series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Chelsea Nagy, PhD, Earth Lab Program Manager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Jane Wolken, PhD, North Central Climate Adaptation Science Center Program Manager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10/9/20</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 Help</a:t>
            </a:r>
            <a:endParaRPr/>
          </a:p>
        </p:txBody>
      </p:sp>
      <p:sp>
        <p:nvSpPr>
          <p:cNvPr id="131" name="Google Shape;131;p22"/>
          <p:cNvSpPr txBox="1"/>
          <p:nvPr>
            <p:ph idx="1" type="body"/>
          </p:nvPr>
        </p:nvSpPr>
        <p:spPr>
          <a:xfrm>
            <a:off x="311725" y="1408150"/>
            <a:ext cx="41658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rgbClr val="000000"/>
                </a:solidFill>
              </a:rPr>
              <a:t>Proposal Writing Help</a:t>
            </a:r>
            <a:endParaRPr sz="2000" u="sng">
              <a:solidFill>
                <a:srgbClr val="000000"/>
              </a:solidFill>
            </a:endParaRPr>
          </a:p>
          <a:p>
            <a:pPr indent="-336550" lvl="0" marL="228600" rtl="0" algn="l">
              <a:spcBef>
                <a:spcPts val="1600"/>
              </a:spcBef>
              <a:spcAft>
                <a:spcPts val="0"/>
              </a:spcAft>
              <a:buClr>
                <a:srgbClr val="000000"/>
              </a:buClr>
              <a:buSzPts val="1700"/>
              <a:buChar char="-"/>
            </a:pPr>
            <a:r>
              <a:rPr lang="en" sz="1700">
                <a:solidFill>
                  <a:srgbClr val="000000"/>
                </a:solidFill>
                <a:highlight>
                  <a:srgbClr val="FFFFFF"/>
                </a:highlight>
              </a:rPr>
              <a:t>CU Boulder</a:t>
            </a:r>
            <a:endParaRPr sz="1700">
              <a:solidFill>
                <a:srgbClr val="000000"/>
              </a:solidFill>
              <a:highlight>
                <a:srgbClr val="FFFFFF"/>
              </a:highlight>
            </a:endParaRPr>
          </a:p>
          <a:p>
            <a:pPr indent="-222250" lvl="1" marL="457200" rtl="0" algn="l">
              <a:spcBef>
                <a:spcPts val="0"/>
              </a:spcBef>
              <a:spcAft>
                <a:spcPts val="0"/>
              </a:spcAft>
              <a:buClr>
                <a:srgbClr val="000000"/>
              </a:buClr>
              <a:buSzPts val="1700"/>
              <a:buChar char="-"/>
            </a:pPr>
            <a:r>
              <a:rPr lang="en" sz="1700">
                <a:solidFill>
                  <a:srgbClr val="000000"/>
                </a:solidFill>
                <a:highlight>
                  <a:srgbClr val="FFFFFF"/>
                </a:highlight>
              </a:rPr>
              <a:t>Research &amp; Innovation Office - set up 1-on-1 sessions; </a:t>
            </a:r>
            <a:r>
              <a:rPr lang="en" sz="1700" u="sng">
                <a:solidFill>
                  <a:schemeClr val="hlink"/>
                </a:solidFill>
                <a:highlight>
                  <a:srgbClr val="FFFFFF"/>
                </a:highlight>
                <a:hlinkClick r:id="rId3"/>
              </a:rPr>
              <a:t>Proposal Writing Webinar Series</a:t>
            </a:r>
            <a:endParaRPr sz="1700">
              <a:solidFill>
                <a:srgbClr val="000000"/>
              </a:solidFill>
              <a:highlight>
                <a:srgbClr val="FFFFFF"/>
              </a:highlight>
            </a:endParaRPr>
          </a:p>
          <a:p>
            <a:pPr indent="-222250" lvl="1" marL="457200" rtl="0" algn="l">
              <a:spcBef>
                <a:spcPts val="0"/>
              </a:spcBef>
              <a:spcAft>
                <a:spcPts val="0"/>
              </a:spcAft>
              <a:buClr>
                <a:srgbClr val="000000"/>
              </a:buClr>
              <a:buSzPts val="1700"/>
              <a:buChar char="-"/>
            </a:pPr>
            <a:r>
              <a:rPr lang="en" sz="1700">
                <a:solidFill>
                  <a:srgbClr val="000000"/>
                </a:solidFill>
                <a:highlight>
                  <a:srgbClr val="FFFFFF"/>
                </a:highlight>
              </a:rPr>
              <a:t>CIRES Proposal Training Workshop (YouTube Recording: </a:t>
            </a:r>
            <a:r>
              <a:rPr lang="en" sz="1700" u="sng">
                <a:solidFill>
                  <a:schemeClr val="hlink"/>
                </a:solidFill>
                <a:highlight>
                  <a:srgbClr val="FFFFFF"/>
                </a:highlight>
                <a:hlinkClick r:id="rId4"/>
              </a:rPr>
              <a:t>https://www.youtube.com/watch?v=GR54pU1Mf4c</a:t>
            </a:r>
            <a:r>
              <a:rPr lang="en" sz="1700">
                <a:solidFill>
                  <a:srgbClr val="000000"/>
                </a:solidFill>
                <a:highlight>
                  <a:srgbClr val="FFFFFF"/>
                </a:highlight>
              </a:rPr>
              <a:t>)</a:t>
            </a:r>
            <a:endParaRPr sz="1700">
              <a:solidFill>
                <a:srgbClr val="000000"/>
              </a:solidFill>
              <a:highlight>
                <a:srgbClr val="FFFFFF"/>
              </a:highlight>
            </a:endParaRPr>
          </a:p>
          <a:p>
            <a:pPr indent="-336550" lvl="0" marL="228600" rtl="0" algn="l">
              <a:spcBef>
                <a:spcPts val="0"/>
              </a:spcBef>
              <a:spcAft>
                <a:spcPts val="0"/>
              </a:spcAft>
              <a:buClr>
                <a:srgbClr val="000000"/>
              </a:buClr>
              <a:buSzPts val="1700"/>
              <a:buChar char="-"/>
            </a:pPr>
            <a:r>
              <a:rPr lang="en" sz="1700">
                <a:solidFill>
                  <a:srgbClr val="000000"/>
                </a:solidFill>
                <a:highlight>
                  <a:srgbClr val="FFFFFF"/>
                </a:highlight>
              </a:rPr>
              <a:t>American Geophysical Union Fall Meeting - Proposal Writing Workshops </a:t>
            </a:r>
            <a:endParaRPr/>
          </a:p>
        </p:txBody>
      </p:sp>
      <p:pic>
        <p:nvPicPr>
          <p:cNvPr id="132" name="Google Shape;132;p22"/>
          <p:cNvPicPr preferRelativeResize="0"/>
          <p:nvPr/>
        </p:nvPicPr>
        <p:blipFill>
          <a:blip r:embed="rId5">
            <a:alphaModFix/>
          </a:blip>
          <a:stretch>
            <a:fillRect/>
          </a:stretch>
        </p:blipFill>
        <p:spPr>
          <a:xfrm>
            <a:off x="5004851" y="1505700"/>
            <a:ext cx="3366729" cy="3405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 Help</a:t>
            </a:r>
            <a:endParaRPr/>
          </a:p>
        </p:txBody>
      </p:sp>
      <p:sp>
        <p:nvSpPr>
          <p:cNvPr id="138" name="Google Shape;138;p23"/>
          <p:cNvSpPr txBox="1"/>
          <p:nvPr>
            <p:ph idx="1" type="body"/>
          </p:nvPr>
        </p:nvSpPr>
        <p:spPr>
          <a:xfrm>
            <a:off x="3984625" y="1298325"/>
            <a:ext cx="46191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rgbClr val="000000"/>
                </a:solidFill>
              </a:rPr>
              <a:t>Broader Impacts</a:t>
            </a:r>
            <a:endParaRPr sz="1800" u="sng">
              <a:solidFill>
                <a:srgbClr val="000000"/>
              </a:solidFill>
            </a:endParaRPr>
          </a:p>
          <a:p>
            <a:pPr indent="-381000" lvl="0" marL="285750" rtl="0" algn="l">
              <a:spcBef>
                <a:spcPts val="1600"/>
              </a:spcBef>
              <a:spcAft>
                <a:spcPts val="0"/>
              </a:spcAft>
              <a:buClr>
                <a:srgbClr val="000000"/>
              </a:buClr>
              <a:buSzPts val="1500"/>
              <a:buChar char="-"/>
            </a:pPr>
            <a:r>
              <a:rPr lang="en" sz="1800">
                <a:solidFill>
                  <a:srgbClr val="000000"/>
                </a:solidFill>
              </a:rPr>
              <a:t>CIRES Education &amp; Outreach (Director </a:t>
            </a:r>
            <a:r>
              <a:rPr lang="en" sz="1800">
                <a:solidFill>
                  <a:srgbClr val="000000"/>
                </a:solidFill>
                <a:latin typeface="Arial"/>
                <a:ea typeface="Arial"/>
                <a:cs typeface="Arial"/>
                <a:sym typeface="Arial"/>
              </a:rPr>
              <a:t>Anne Gold) </a:t>
            </a:r>
            <a:r>
              <a:rPr lang="en" sz="1800">
                <a:solidFill>
                  <a:srgbClr val="000000"/>
                </a:solidFill>
              </a:rPr>
              <a:t>can assist you with broadening the impacts of your proposed science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Postdoc Mentoring Plans</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Engagement &amp; Outreach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Course Transformation</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Evaluation Services</a:t>
            </a:r>
            <a:endParaRPr sz="1800">
              <a:solidFill>
                <a:srgbClr val="000000"/>
              </a:solidFill>
            </a:endParaRPr>
          </a:p>
        </p:txBody>
      </p:sp>
      <p:pic>
        <p:nvPicPr>
          <p:cNvPr id="139" name="Google Shape;139;p23"/>
          <p:cNvPicPr preferRelativeResize="0"/>
          <p:nvPr/>
        </p:nvPicPr>
        <p:blipFill>
          <a:blip r:embed="rId3">
            <a:alphaModFix/>
          </a:blip>
          <a:stretch>
            <a:fillRect/>
          </a:stretch>
        </p:blipFill>
        <p:spPr>
          <a:xfrm>
            <a:off x="311725" y="1526925"/>
            <a:ext cx="3387975" cy="3387975"/>
          </a:xfrm>
          <a:prstGeom prst="rect">
            <a:avLst/>
          </a:prstGeom>
          <a:noFill/>
          <a:ln>
            <a:noFill/>
          </a:ln>
        </p:spPr>
      </p:pic>
      <p:sp>
        <p:nvSpPr>
          <p:cNvPr id="140" name="Google Shape;140;p23"/>
          <p:cNvSpPr txBox="1"/>
          <p:nvPr/>
        </p:nvSpPr>
        <p:spPr>
          <a:xfrm>
            <a:off x="2779825" y="4711725"/>
            <a:ext cx="6236400" cy="2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highlight>
                  <a:schemeClr val="lt1"/>
                </a:highlight>
                <a:latin typeface="Roboto"/>
                <a:ea typeface="Roboto"/>
                <a:cs typeface="Roboto"/>
                <a:sym typeface="Roboto"/>
              </a:rPr>
              <a:t>CIRES Proposal Training Workshop Recording: </a:t>
            </a:r>
            <a:r>
              <a:rPr lang="en" sz="1100" u="sng">
                <a:solidFill>
                  <a:schemeClr val="accent5"/>
                </a:solidFill>
                <a:highlight>
                  <a:schemeClr val="lt1"/>
                </a:highlight>
                <a:latin typeface="Roboto"/>
                <a:ea typeface="Roboto"/>
                <a:cs typeface="Roboto"/>
                <a:sym typeface="Roboto"/>
                <a:hlinkClick r:id="rId4">
                  <a:extLst>
                    <a:ext uri="{A12FA001-AC4F-418D-AE19-62706E023703}">
                      <ahyp:hlinkClr val="tx"/>
                    </a:ext>
                  </a:extLst>
                </a:hlinkClick>
              </a:rPr>
              <a:t>https://www.youtube.com/watch?v=GR54pU1Mf4c</a:t>
            </a:r>
            <a:endParaRPr sz="1100">
              <a:highlight>
                <a:schemeClr val="lt1"/>
              </a:highlight>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Proposal Considerations</a:t>
            </a:r>
            <a:endParaRPr/>
          </a:p>
        </p:txBody>
      </p:sp>
      <p:sp>
        <p:nvSpPr>
          <p:cNvPr id="146" name="Google Shape;146;p24"/>
          <p:cNvSpPr txBox="1"/>
          <p:nvPr>
            <p:ph idx="1" type="body"/>
          </p:nvPr>
        </p:nvSpPr>
        <p:spPr>
          <a:xfrm>
            <a:off x="311700" y="1265850"/>
            <a:ext cx="4260300" cy="36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rgbClr val="000000"/>
                </a:solidFill>
              </a:rPr>
              <a:t>Working with Stakeholders</a:t>
            </a:r>
            <a:endParaRPr sz="2000" u="sng">
              <a:solidFill>
                <a:srgbClr val="000000"/>
              </a:solidFill>
            </a:endParaRPr>
          </a:p>
          <a:p>
            <a:pPr indent="-336550" lvl="0" marL="457200" rtl="0" algn="l">
              <a:spcBef>
                <a:spcPts val="1600"/>
              </a:spcBef>
              <a:spcAft>
                <a:spcPts val="0"/>
              </a:spcAft>
              <a:buClr>
                <a:srgbClr val="000000"/>
              </a:buClr>
              <a:buSzPts val="1700"/>
              <a:buChar char="-"/>
            </a:pPr>
            <a:r>
              <a:rPr lang="en" sz="1700">
                <a:solidFill>
                  <a:srgbClr val="000000"/>
                </a:solidFill>
              </a:rPr>
              <a:t>Good for broader impacts</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highlight>
                  <a:srgbClr val="FFFFFF"/>
                </a:highlight>
              </a:rPr>
              <a:t>Who are the stakeholders? </a:t>
            </a:r>
            <a:endParaRPr sz="1700">
              <a:solidFill>
                <a:srgbClr val="000000"/>
              </a:solidFill>
              <a:highlight>
                <a:srgbClr val="FFFFFF"/>
              </a:highlight>
            </a:endParaRPr>
          </a:p>
          <a:p>
            <a:pPr indent="-165100" lvl="1" marL="685800" rtl="0" algn="l">
              <a:spcBef>
                <a:spcPts val="0"/>
              </a:spcBef>
              <a:spcAft>
                <a:spcPts val="0"/>
              </a:spcAft>
              <a:buClr>
                <a:srgbClr val="000000"/>
              </a:buClr>
              <a:buSzPts val="1700"/>
              <a:buChar char="-"/>
            </a:pPr>
            <a:r>
              <a:rPr lang="en" sz="1700">
                <a:solidFill>
                  <a:srgbClr val="000000"/>
                </a:solidFill>
                <a:highlight>
                  <a:srgbClr val="FFFFFF"/>
                </a:highlight>
              </a:rPr>
              <a:t>Who is the end user?</a:t>
            </a:r>
            <a:endParaRPr sz="1700">
              <a:solidFill>
                <a:srgbClr val="000000"/>
              </a:solidFill>
              <a:highlight>
                <a:srgbClr val="FFFFFF"/>
              </a:highlight>
            </a:endParaRPr>
          </a:p>
          <a:p>
            <a:pPr indent="-165100" lvl="1" marL="685800" rtl="0" algn="l">
              <a:spcBef>
                <a:spcPts val="0"/>
              </a:spcBef>
              <a:spcAft>
                <a:spcPts val="0"/>
              </a:spcAft>
              <a:buClr>
                <a:srgbClr val="000000"/>
              </a:buClr>
              <a:buSzPts val="1700"/>
              <a:buChar char="-"/>
            </a:pPr>
            <a:r>
              <a:rPr lang="en" sz="1700">
                <a:solidFill>
                  <a:srgbClr val="000000"/>
                </a:solidFill>
                <a:highlight>
                  <a:schemeClr val="lt1"/>
                </a:highlight>
              </a:rPr>
              <a:t>Tribal groups, managers-</a:t>
            </a:r>
            <a:r>
              <a:rPr i="1" lang="en" sz="1700">
                <a:solidFill>
                  <a:srgbClr val="000000"/>
                </a:solidFill>
              </a:rPr>
              <a:t>These relationships take TIME to build</a:t>
            </a:r>
            <a:endParaRPr sz="1700">
              <a:solidFill>
                <a:srgbClr val="000000"/>
              </a:solidFill>
              <a:highlight>
                <a:srgbClr val="FFFFFF"/>
              </a:highlight>
            </a:endParaRPr>
          </a:p>
          <a:p>
            <a:pPr indent="-222250" lvl="1" marL="685800" rtl="0" algn="l">
              <a:spcBef>
                <a:spcPts val="0"/>
              </a:spcBef>
              <a:spcAft>
                <a:spcPts val="0"/>
              </a:spcAft>
              <a:buClr>
                <a:srgbClr val="000000"/>
              </a:buClr>
              <a:buSzPts val="1700"/>
              <a:buChar char="-"/>
            </a:pPr>
            <a:r>
              <a:rPr lang="en" sz="1700">
                <a:solidFill>
                  <a:srgbClr val="000000"/>
                </a:solidFill>
                <a:highlight>
                  <a:srgbClr val="FFFFFF"/>
                </a:highlight>
              </a:rPr>
              <a:t>Think through how to approach stakeholders/collaborators in an equitable and meaningful way</a:t>
            </a:r>
            <a:endParaRPr sz="1700">
              <a:solidFill>
                <a:srgbClr val="000000"/>
              </a:solidFill>
              <a:highlight>
                <a:srgbClr val="FFFFFF"/>
              </a:highlight>
            </a:endParaRPr>
          </a:p>
          <a:p>
            <a:pPr indent="-222250" lvl="1" marL="685800" rtl="0" algn="l">
              <a:spcBef>
                <a:spcPts val="0"/>
              </a:spcBef>
              <a:spcAft>
                <a:spcPts val="0"/>
              </a:spcAft>
              <a:buClr>
                <a:srgbClr val="000000"/>
              </a:buClr>
              <a:buSzPts val="1700"/>
              <a:buChar char="-"/>
            </a:pPr>
            <a:r>
              <a:rPr lang="en" sz="1700">
                <a:solidFill>
                  <a:srgbClr val="000000"/>
                </a:solidFill>
                <a:highlight>
                  <a:srgbClr val="FFFFFF"/>
                </a:highlight>
              </a:rPr>
              <a:t>Find people to align with who already have these relationships</a:t>
            </a:r>
            <a:endParaRPr sz="1700">
              <a:solidFill>
                <a:srgbClr val="000000"/>
              </a:solidFill>
              <a:highlight>
                <a:srgbClr val="FFFFFF"/>
              </a:highlight>
            </a:endParaRPr>
          </a:p>
          <a:p>
            <a:pPr indent="-114300" lvl="0" marL="685800" rtl="0" algn="l">
              <a:spcBef>
                <a:spcPts val="0"/>
              </a:spcBef>
              <a:spcAft>
                <a:spcPts val="1600"/>
              </a:spcAft>
              <a:buNone/>
            </a:pPr>
            <a:r>
              <a:t/>
            </a:r>
            <a:endParaRPr/>
          </a:p>
        </p:txBody>
      </p:sp>
      <p:pic>
        <p:nvPicPr>
          <p:cNvPr id="147" name="Google Shape;147;p24"/>
          <p:cNvPicPr preferRelativeResize="0"/>
          <p:nvPr/>
        </p:nvPicPr>
        <p:blipFill>
          <a:blip r:embed="rId3">
            <a:alphaModFix/>
          </a:blip>
          <a:stretch>
            <a:fillRect/>
          </a:stretch>
        </p:blipFill>
        <p:spPr>
          <a:xfrm>
            <a:off x="4477875" y="1597663"/>
            <a:ext cx="4527599" cy="28922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Proposal Considerations</a:t>
            </a:r>
            <a:endParaRPr/>
          </a:p>
        </p:txBody>
      </p:sp>
      <p:sp>
        <p:nvSpPr>
          <p:cNvPr id="153" name="Google Shape;153;p25"/>
          <p:cNvSpPr txBox="1"/>
          <p:nvPr>
            <p:ph idx="1" type="body"/>
          </p:nvPr>
        </p:nvSpPr>
        <p:spPr>
          <a:xfrm>
            <a:off x="4134000" y="1166525"/>
            <a:ext cx="4822800" cy="368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u="sng">
                <a:solidFill>
                  <a:srgbClr val="000000"/>
                </a:solidFill>
              </a:rPr>
              <a:t>Diversity and Inclusion</a:t>
            </a:r>
            <a:endParaRPr sz="1900" u="sng">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Reach out to CIRES Diversity and Inclusion  (Director Susan Sullivan)</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Good for broader impacts</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Are there specific funding opportunities that you are eligible for?</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highlight>
                  <a:srgbClr val="FFFFFF"/>
                </a:highlight>
              </a:rPr>
              <a:t>How can you enable/empower underrepresented groups?</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chemeClr val="lt1"/>
                </a:highlight>
              </a:rPr>
              <a:t>Training opportunities</a:t>
            </a:r>
            <a:endParaRPr sz="1600">
              <a:solidFill>
                <a:srgbClr val="000000"/>
              </a:solidFill>
              <a:highlight>
                <a:schemeClr val="lt1"/>
              </a:highlight>
            </a:endParaRPr>
          </a:p>
          <a:p>
            <a:pPr indent="-330200" lvl="1" marL="914400" rtl="0" algn="l">
              <a:spcBef>
                <a:spcPts val="0"/>
              </a:spcBef>
              <a:spcAft>
                <a:spcPts val="0"/>
              </a:spcAft>
              <a:buClr>
                <a:srgbClr val="000000"/>
              </a:buClr>
              <a:buSzPts val="1600"/>
              <a:buChar char="-"/>
            </a:pPr>
            <a:r>
              <a:rPr lang="en" sz="1600">
                <a:solidFill>
                  <a:srgbClr val="000000"/>
                </a:solidFill>
                <a:highlight>
                  <a:schemeClr val="lt1"/>
                </a:highlight>
              </a:rPr>
              <a:t>Open science</a:t>
            </a:r>
            <a:endParaRPr sz="1600">
              <a:solidFill>
                <a:srgbClr val="000000"/>
              </a:solidFill>
              <a:highlight>
                <a:schemeClr val="lt1"/>
              </a:highlight>
            </a:endParaRPr>
          </a:p>
          <a:p>
            <a:pPr indent="-215900" lvl="1" marL="457200" rtl="0" algn="l">
              <a:spcBef>
                <a:spcPts val="0"/>
              </a:spcBef>
              <a:spcAft>
                <a:spcPts val="0"/>
              </a:spcAft>
              <a:buClr>
                <a:srgbClr val="000000"/>
              </a:buClr>
              <a:buSzPts val="1600"/>
              <a:buChar char="-"/>
            </a:pPr>
            <a:r>
              <a:rPr lang="en" sz="1600">
                <a:solidFill>
                  <a:srgbClr val="000000"/>
                </a:solidFill>
                <a:highlight>
                  <a:schemeClr val="lt1"/>
                </a:highlight>
              </a:rPr>
              <a:t>Reference DEI Strategic Plans (e.g., NSF, NOAA, NASA)</a:t>
            </a:r>
            <a:endParaRPr sz="1600">
              <a:solidFill>
                <a:srgbClr val="000000"/>
              </a:solidFill>
              <a:highlight>
                <a:schemeClr val="lt1"/>
              </a:highlight>
            </a:endParaRPr>
          </a:p>
          <a:p>
            <a:pPr indent="0" lvl="0" marL="1371600" rtl="0" algn="l">
              <a:spcBef>
                <a:spcPts val="0"/>
              </a:spcBef>
              <a:spcAft>
                <a:spcPts val="0"/>
              </a:spcAft>
              <a:buNone/>
            </a:pPr>
            <a:r>
              <a:t/>
            </a:r>
            <a:endParaRPr sz="1600">
              <a:solidFill>
                <a:srgbClr val="000000"/>
              </a:solidFill>
              <a:highlight>
                <a:schemeClr val="lt1"/>
              </a:highlight>
            </a:endParaRPr>
          </a:p>
          <a:p>
            <a:pPr indent="0" lvl="0" marL="0" rtl="0" algn="l">
              <a:spcBef>
                <a:spcPts val="0"/>
              </a:spcBef>
              <a:spcAft>
                <a:spcPts val="1600"/>
              </a:spcAft>
              <a:buNone/>
            </a:pPr>
            <a:r>
              <a:t/>
            </a:r>
            <a:endParaRPr sz="1200"/>
          </a:p>
        </p:txBody>
      </p:sp>
      <p:pic>
        <p:nvPicPr>
          <p:cNvPr id="154" name="Google Shape;154;p25"/>
          <p:cNvPicPr preferRelativeResize="0"/>
          <p:nvPr/>
        </p:nvPicPr>
        <p:blipFill>
          <a:blip r:embed="rId3">
            <a:alphaModFix/>
          </a:blip>
          <a:stretch>
            <a:fillRect/>
          </a:stretch>
        </p:blipFill>
        <p:spPr>
          <a:xfrm>
            <a:off x="526725" y="1547525"/>
            <a:ext cx="3443579" cy="3443579"/>
          </a:xfrm>
          <a:prstGeom prst="rect">
            <a:avLst/>
          </a:prstGeom>
          <a:noFill/>
          <a:ln>
            <a:noFill/>
          </a:ln>
        </p:spPr>
      </p:pic>
      <p:sp>
        <p:nvSpPr>
          <p:cNvPr id="155" name="Google Shape;155;p25"/>
          <p:cNvSpPr txBox="1"/>
          <p:nvPr/>
        </p:nvSpPr>
        <p:spPr>
          <a:xfrm>
            <a:off x="2856025" y="4787925"/>
            <a:ext cx="6236400" cy="2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highlight>
                  <a:schemeClr val="lt1"/>
                </a:highlight>
                <a:latin typeface="Roboto"/>
                <a:ea typeface="Roboto"/>
                <a:cs typeface="Roboto"/>
                <a:sym typeface="Roboto"/>
              </a:rPr>
              <a:t>CIRES Proposal Training Workshop Recording: </a:t>
            </a:r>
            <a:r>
              <a:rPr lang="en" sz="1100" u="sng">
                <a:solidFill>
                  <a:schemeClr val="accent5"/>
                </a:solidFill>
                <a:highlight>
                  <a:schemeClr val="lt1"/>
                </a:highlight>
                <a:latin typeface="Roboto"/>
                <a:ea typeface="Roboto"/>
                <a:cs typeface="Roboto"/>
                <a:sym typeface="Roboto"/>
                <a:hlinkClick r:id="rId4">
                  <a:extLst>
                    <a:ext uri="{A12FA001-AC4F-418D-AE19-62706E023703}">
                      <ahyp:hlinkClr val="tx"/>
                    </a:ext>
                  </a:extLst>
                </a:hlinkClick>
              </a:rPr>
              <a:t>https://www.youtube.com/watch?v=GR54pU1Mf4c</a:t>
            </a:r>
            <a:endParaRPr sz="1100">
              <a:highlight>
                <a:schemeClr val="lt1"/>
              </a:highlight>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Other Considerations</a:t>
            </a:r>
            <a:endParaRPr/>
          </a:p>
        </p:txBody>
      </p:sp>
      <p:sp>
        <p:nvSpPr>
          <p:cNvPr id="161" name="Google Shape;161;p26"/>
          <p:cNvSpPr txBox="1"/>
          <p:nvPr>
            <p:ph idx="1" type="body"/>
          </p:nvPr>
        </p:nvSpPr>
        <p:spPr>
          <a:xfrm>
            <a:off x="159300" y="1429500"/>
            <a:ext cx="4581000" cy="3076200"/>
          </a:xfrm>
          <a:prstGeom prst="rect">
            <a:avLst/>
          </a:prstGeom>
        </p:spPr>
        <p:txBody>
          <a:bodyPr anchorCtr="0" anchor="t" bIns="91425" lIns="91425" spcFirstLastPara="1" rIns="91425" wrap="square" tIns="91425">
            <a:noAutofit/>
          </a:bodyPr>
          <a:lstStyle/>
          <a:p>
            <a:pPr indent="-336550" lvl="0" marL="228600" rtl="0" algn="l">
              <a:spcBef>
                <a:spcPts val="0"/>
              </a:spcBef>
              <a:spcAft>
                <a:spcPts val="0"/>
              </a:spcAft>
              <a:buClr>
                <a:srgbClr val="000000"/>
              </a:buClr>
              <a:buSzPts val="1700"/>
              <a:buChar char="-"/>
            </a:pPr>
            <a:r>
              <a:rPr lang="en" sz="2000">
                <a:solidFill>
                  <a:srgbClr val="000000"/>
                </a:solidFill>
              </a:rPr>
              <a:t>Contact the program officer before starting the proposal</a:t>
            </a:r>
            <a:endParaRPr sz="2000">
              <a:solidFill>
                <a:srgbClr val="000000"/>
              </a:solidFill>
            </a:endParaRPr>
          </a:p>
          <a:p>
            <a:pPr indent="-355600" lvl="0" marL="228600" rtl="0" algn="l">
              <a:spcBef>
                <a:spcPts val="0"/>
              </a:spcBef>
              <a:spcAft>
                <a:spcPts val="0"/>
              </a:spcAft>
              <a:buClr>
                <a:srgbClr val="000000"/>
              </a:buClr>
              <a:buSzPts val="2000"/>
              <a:buChar char="-"/>
            </a:pPr>
            <a:r>
              <a:rPr lang="en" sz="2000">
                <a:solidFill>
                  <a:srgbClr val="000000"/>
                </a:solidFill>
              </a:rPr>
              <a:t>Get experience</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Serve as a reviewer</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Serve on panels</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Read proposals for colleagues</a:t>
            </a:r>
            <a:endParaRPr sz="2000">
              <a:solidFill>
                <a:srgbClr val="000000"/>
              </a:solidFill>
            </a:endParaRPr>
          </a:p>
          <a:p>
            <a:pPr indent="0" lvl="0" marL="0" rtl="0" algn="l">
              <a:spcBef>
                <a:spcPts val="0"/>
              </a:spcBef>
              <a:spcAft>
                <a:spcPts val="0"/>
              </a:spcAft>
              <a:buNone/>
            </a:pPr>
            <a:r>
              <a:t/>
            </a:r>
            <a:endParaRPr sz="2000">
              <a:solidFill>
                <a:srgbClr val="000000"/>
              </a:solidFill>
            </a:endParaRPr>
          </a:p>
        </p:txBody>
      </p:sp>
      <p:pic>
        <p:nvPicPr>
          <p:cNvPr id="162" name="Google Shape;162;p26"/>
          <p:cNvPicPr preferRelativeResize="0"/>
          <p:nvPr/>
        </p:nvPicPr>
        <p:blipFill>
          <a:blip r:embed="rId3">
            <a:alphaModFix/>
          </a:blip>
          <a:stretch>
            <a:fillRect/>
          </a:stretch>
        </p:blipFill>
        <p:spPr>
          <a:xfrm>
            <a:off x="4816500" y="1600425"/>
            <a:ext cx="4148301" cy="27620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ctrTitle"/>
          </p:nvPr>
        </p:nvSpPr>
        <p:spPr>
          <a:xfrm>
            <a:off x="763975" y="920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a:p>
            <a:pPr indent="0" lvl="0" marL="0" rtl="0" algn="l">
              <a:spcBef>
                <a:spcPts val="0"/>
              </a:spcBef>
              <a:spcAft>
                <a:spcPts val="0"/>
              </a:spcAft>
              <a:buNone/>
            </a:pPr>
            <a:r>
              <a:rPr lang="en"/>
              <a:t>Comments? </a:t>
            </a:r>
            <a:endParaRPr/>
          </a:p>
        </p:txBody>
      </p:sp>
      <p:pic>
        <p:nvPicPr>
          <p:cNvPr id="168" name="Google Shape;168;p27"/>
          <p:cNvPicPr preferRelativeResize="0"/>
          <p:nvPr/>
        </p:nvPicPr>
        <p:blipFill>
          <a:blip r:embed="rId3">
            <a:alphaModFix/>
          </a:blip>
          <a:stretch>
            <a:fillRect/>
          </a:stretch>
        </p:blipFill>
        <p:spPr>
          <a:xfrm>
            <a:off x="4309975" y="2127025"/>
            <a:ext cx="3564474" cy="253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Funding Agencies...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300"/>
              <a:t>Upshot: </a:t>
            </a:r>
            <a:r>
              <a:rPr lang="en" sz="2300"/>
              <a:t>Lots of opportunities, lower success rate</a:t>
            </a:r>
            <a:endParaRPr sz="2300"/>
          </a:p>
        </p:txBody>
      </p:sp>
      <p:sp>
        <p:nvSpPr>
          <p:cNvPr id="71" name="Google Shape;71;p14"/>
          <p:cNvSpPr txBox="1"/>
          <p:nvPr>
            <p:ph idx="1" type="body"/>
          </p:nvPr>
        </p:nvSpPr>
        <p:spPr>
          <a:xfrm>
            <a:off x="4630825" y="328500"/>
            <a:ext cx="4166400" cy="4292400"/>
          </a:xfrm>
          <a:prstGeom prst="rect">
            <a:avLst/>
          </a:prstGeom>
        </p:spPr>
        <p:txBody>
          <a:bodyPr anchorCtr="0" anchor="t" bIns="91425" lIns="91425" spcFirstLastPara="1" rIns="91425" wrap="square" tIns="91425">
            <a:noAutofit/>
          </a:bodyPr>
          <a:lstStyle/>
          <a:p>
            <a:pPr indent="-222250" lvl="0" marL="228600" rtl="0" algn="l">
              <a:spcBef>
                <a:spcPts val="0"/>
              </a:spcBef>
              <a:spcAft>
                <a:spcPts val="0"/>
              </a:spcAft>
              <a:buClr>
                <a:srgbClr val="000000"/>
              </a:buClr>
              <a:buSzPts val="1700"/>
              <a:buChar char="●"/>
            </a:pPr>
            <a:r>
              <a:rPr lang="en" sz="1700">
                <a:solidFill>
                  <a:srgbClr val="000000"/>
                </a:solidFill>
              </a:rPr>
              <a:t>National Science Foundation</a:t>
            </a:r>
            <a:endParaRPr sz="1700">
              <a:solidFill>
                <a:srgbClr val="000000"/>
              </a:solidFill>
            </a:endParaRPr>
          </a:p>
          <a:p>
            <a:pPr indent="-222250" lvl="1" marL="457200" rtl="0" algn="l">
              <a:spcBef>
                <a:spcPts val="0"/>
              </a:spcBef>
              <a:spcAft>
                <a:spcPts val="0"/>
              </a:spcAft>
              <a:buClr>
                <a:srgbClr val="000000"/>
              </a:buClr>
              <a:buSzPts val="1700"/>
              <a:buChar char="○"/>
            </a:pPr>
            <a:r>
              <a:rPr lang="en" sz="1700">
                <a:solidFill>
                  <a:srgbClr val="000000"/>
                </a:solidFill>
              </a:rPr>
              <a:t>Divisions: Environmental Biology (DEB), Biological Infrastructure (DBI), Earth Sciences (EAR), Computer and Information Science Engineering (CISE), Social, Behavioral and Economic Sciences (SBE)</a:t>
            </a:r>
            <a:endParaRPr sz="1700">
              <a:solidFill>
                <a:srgbClr val="000000"/>
              </a:solidFill>
            </a:endParaRPr>
          </a:p>
          <a:p>
            <a:pPr indent="-222250" lvl="1" marL="457200" rtl="0" algn="l">
              <a:spcBef>
                <a:spcPts val="0"/>
              </a:spcBef>
              <a:spcAft>
                <a:spcPts val="0"/>
              </a:spcAft>
              <a:buClr>
                <a:srgbClr val="000000"/>
              </a:buClr>
              <a:buSzPts val="1700"/>
              <a:buChar char="○"/>
            </a:pPr>
            <a:r>
              <a:rPr lang="en" sz="1700" u="sng">
                <a:solidFill>
                  <a:schemeClr val="hlink"/>
                </a:solidFill>
                <a:hlinkClick r:id="rId3"/>
              </a:rPr>
              <a:t>Initiatives</a:t>
            </a:r>
            <a:r>
              <a:rPr lang="en" sz="1700">
                <a:solidFill>
                  <a:srgbClr val="000000"/>
                </a:solidFill>
              </a:rPr>
              <a:t>: Harnessing the Data Revolution (HDR)</a:t>
            </a:r>
            <a:endParaRPr sz="1700">
              <a:solidFill>
                <a:srgbClr val="000000"/>
              </a:solidFill>
            </a:endParaRPr>
          </a:p>
          <a:p>
            <a:pPr indent="45720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p>
        </p:txBody>
      </p:sp>
      <p:pic>
        <p:nvPicPr>
          <p:cNvPr id="72" name="Google Shape;72;p14"/>
          <p:cNvPicPr preferRelativeResize="0"/>
          <p:nvPr/>
        </p:nvPicPr>
        <p:blipFill>
          <a:blip r:embed="rId4">
            <a:alphaModFix/>
          </a:blip>
          <a:stretch>
            <a:fillRect/>
          </a:stretch>
        </p:blipFill>
        <p:spPr>
          <a:xfrm>
            <a:off x="8095675" y="3228820"/>
            <a:ext cx="886451" cy="891080"/>
          </a:xfrm>
          <a:prstGeom prst="rect">
            <a:avLst/>
          </a:prstGeom>
          <a:noFill/>
          <a:ln>
            <a:noFill/>
          </a:ln>
        </p:spPr>
      </p:pic>
      <p:pic>
        <p:nvPicPr>
          <p:cNvPr id="73" name="Google Shape;73;p14"/>
          <p:cNvPicPr preferRelativeResize="0"/>
          <p:nvPr/>
        </p:nvPicPr>
        <p:blipFill>
          <a:blip r:embed="rId5">
            <a:alphaModFix/>
          </a:blip>
          <a:stretch>
            <a:fillRect/>
          </a:stretch>
        </p:blipFill>
        <p:spPr>
          <a:xfrm>
            <a:off x="7095225" y="4334450"/>
            <a:ext cx="1886900" cy="695800"/>
          </a:xfrm>
          <a:prstGeom prst="rect">
            <a:avLst/>
          </a:prstGeom>
          <a:noFill/>
          <a:ln>
            <a:noFill/>
          </a:ln>
        </p:spPr>
      </p:pic>
      <p:pic>
        <p:nvPicPr>
          <p:cNvPr id="74" name="Google Shape;74;p14"/>
          <p:cNvPicPr preferRelativeResize="0"/>
          <p:nvPr/>
        </p:nvPicPr>
        <p:blipFill>
          <a:blip r:embed="rId6">
            <a:alphaModFix/>
          </a:blip>
          <a:stretch>
            <a:fillRect/>
          </a:stretch>
        </p:blipFill>
        <p:spPr>
          <a:xfrm>
            <a:off x="6990877" y="3318967"/>
            <a:ext cx="1048326" cy="8771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Common Funding Agencies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300"/>
              <a:t>Upshot: Lots of opportunities, lower success rate</a:t>
            </a:r>
            <a:endParaRPr sz="2300"/>
          </a:p>
        </p:txBody>
      </p:sp>
      <p:sp>
        <p:nvSpPr>
          <p:cNvPr id="80" name="Google Shape;80;p15"/>
          <p:cNvSpPr txBox="1"/>
          <p:nvPr>
            <p:ph idx="1" type="body"/>
          </p:nvPr>
        </p:nvSpPr>
        <p:spPr>
          <a:xfrm>
            <a:off x="4554625" y="176100"/>
            <a:ext cx="4166400" cy="4292400"/>
          </a:xfrm>
          <a:prstGeom prst="rect">
            <a:avLst/>
          </a:prstGeom>
        </p:spPr>
        <p:txBody>
          <a:bodyPr anchorCtr="0" anchor="t" bIns="91425" lIns="91425" spcFirstLastPara="1" rIns="91425" wrap="square" tIns="91425">
            <a:noAutofit/>
          </a:bodyPr>
          <a:lstStyle/>
          <a:p>
            <a:pPr indent="-212725" lvl="0" marL="228600" rtl="0" algn="l">
              <a:spcBef>
                <a:spcPts val="0"/>
              </a:spcBef>
              <a:spcAft>
                <a:spcPts val="0"/>
              </a:spcAft>
              <a:buClr>
                <a:srgbClr val="000000"/>
              </a:buClr>
              <a:buSzPts val="1550"/>
              <a:buChar char="●"/>
            </a:pPr>
            <a:r>
              <a:rPr lang="en" sz="1550">
                <a:solidFill>
                  <a:srgbClr val="000000"/>
                </a:solidFill>
              </a:rPr>
              <a:t>USGS</a:t>
            </a:r>
            <a:endParaRPr sz="1550">
              <a:solidFill>
                <a:srgbClr val="000000"/>
              </a:solidFill>
            </a:endParaRPr>
          </a:p>
          <a:p>
            <a:pPr indent="-212725" lvl="1" marL="571500" rtl="0" algn="l">
              <a:spcBef>
                <a:spcPts val="0"/>
              </a:spcBef>
              <a:spcAft>
                <a:spcPts val="0"/>
              </a:spcAft>
              <a:buClr>
                <a:srgbClr val="000000"/>
              </a:buClr>
              <a:buSzPts val="1550"/>
              <a:buChar char="○"/>
            </a:pPr>
            <a:r>
              <a:rPr lang="en" sz="1550">
                <a:solidFill>
                  <a:srgbClr val="000000"/>
                </a:solidFill>
              </a:rPr>
              <a:t>Indirectly via internal competitions by partnering with USGS researchers </a:t>
            </a:r>
            <a:endParaRPr sz="1550">
              <a:solidFill>
                <a:srgbClr val="000000"/>
              </a:solidFill>
            </a:endParaRPr>
          </a:p>
          <a:p>
            <a:pPr indent="-212725" lvl="0" marL="228600" rtl="0" algn="l">
              <a:spcBef>
                <a:spcPts val="0"/>
              </a:spcBef>
              <a:spcAft>
                <a:spcPts val="0"/>
              </a:spcAft>
              <a:buClr>
                <a:srgbClr val="000000"/>
              </a:buClr>
              <a:buSzPts val="1550"/>
              <a:buChar char="●"/>
            </a:pPr>
            <a:r>
              <a:rPr lang="en" sz="1550">
                <a:solidFill>
                  <a:srgbClr val="000000"/>
                </a:solidFill>
              </a:rPr>
              <a:t>National Aeronautics and Space Administration (</a:t>
            </a:r>
            <a:r>
              <a:rPr lang="en" sz="1550">
                <a:solidFill>
                  <a:srgbClr val="000000"/>
                </a:solidFill>
              </a:rPr>
              <a:t>NASA) </a:t>
            </a:r>
            <a:endParaRPr sz="1550">
              <a:solidFill>
                <a:srgbClr val="000000"/>
              </a:solidFill>
            </a:endParaRPr>
          </a:p>
          <a:p>
            <a:pPr indent="-212725" lvl="1" marL="571500" rtl="0" algn="l">
              <a:spcBef>
                <a:spcPts val="0"/>
              </a:spcBef>
              <a:spcAft>
                <a:spcPts val="0"/>
              </a:spcAft>
              <a:buClr>
                <a:srgbClr val="000000"/>
              </a:buClr>
              <a:buSzPts val="1550"/>
              <a:buChar char="○"/>
            </a:pPr>
            <a:r>
              <a:rPr lang="en" sz="1550">
                <a:solidFill>
                  <a:srgbClr val="000000"/>
                </a:solidFill>
                <a:highlight>
                  <a:srgbClr val="FFFFFF"/>
                </a:highlight>
              </a:rPr>
              <a:t>Research Opportunities in Space and Earth Science (</a:t>
            </a:r>
            <a:r>
              <a:rPr lang="en" sz="1550" u="sng">
                <a:solidFill>
                  <a:schemeClr val="hlink"/>
                </a:solidFill>
                <a:hlinkClick r:id="rId3"/>
              </a:rPr>
              <a:t>ROSES</a:t>
            </a:r>
            <a:r>
              <a:rPr lang="en" sz="1550">
                <a:solidFill>
                  <a:srgbClr val="000000"/>
                </a:solidFill>
              </a:rPr>
              <a:t>)</a:t>
            </a:r>
            <a:endParaRPr sz="1550">
              <a:solidFill>
                <a:srgbClr val="000000"/>
              </a:solidFill>
            </a:endParaRPr>
          </a:p>
          <a:p>
            <a:pPr indent="-212725" lvl="0" marL="228600" rtl="0" algn="l">
              <a:spcBef>
                <a:spcPts val="0"/>
              </a:spcBef>
              <a:spcAft>
                <a:spcPts val="0"/>
              </a:spcAft>
              <a:buClr>
                <a:srgbClr val="000000"/>
              </a:buClr>
              <a:buSzPts val="1550"/>
              <a:buChar char="●"/>
            </a:pPr>
            <a:r>
              <a:rPr lang="en" sz="1550">
                <a:solidFill>
                  <a:srgbClr val="000000"/>
                </a:solidFill>
              </a:rPr>
              <a:t>National Oceanic and Atmospheric Administration (NOAA)</a:t>
            </a:r>
            <a:endParaRPr sz="1550">
              <a:solidFill>
                <a:srgbClr val="000000"/>
              </a:solidFill>
            </a:endParaRPr>
          </a:p>
          <a:p>
            <a:pPr indent="-212725" lvl="1" marL="571500" rtl="0" algn="l">
              <a:spcBef>
                <a:spcPts val="0"/>
              </a:spcBef>
              <a:spcAft>
                <a:spcPts val="0"/>
              </a:spcAft>
              <a:buClr>
                <a:srgbClr val="000000"/>
              </a:buClr>
              <a:buSzPts val="1550"/>
              <a:buChar char="○"/>
            </a:pPr>
            <a:r>
              <a:rPr lang="en" sz="1550">
                <a:solidFill>
                  <a:srgbClr val="000000"/>
                </a:solidFill>
              </a:rPr>
              <a:t>Weather Program Office (WPO)</a:t>
            </a:r>
            <a:endParaRPr sz="1550">
              <a:solidFill>
                <a:srgbClr val="000000"/>
              </a:solidFill>
            </a:endParaRPr>
          </a:p>
          <a:p>
            <a:pPr indent="-212725" lvl="1" marL="571500" rtl="0" algn="l">
              <a:spcBef>
                <a:spcPts val="0"/>
              </a:spcBef>
              <a:spcAft>
                <a:spcPts val="0"/>
              </a:spcAft>
              <a:buClr>
                <a:srgbClr val="000000"/>
              </a:buClr>
              <a:buSzPts val="1550"/>
              <a:buChar char="○"/>
            </a:pPr>
            <a:r>
              <a:rPr lang="en" sz="1550">
                <a:solidFill>
                  <a:srgbClr val="000000"/>
                </a:solidFill>
              </a:rPr>
              <a:t>Climate Program Office (CPO)</a:t>
            </a:r>
            <a:endParaRPr sz="1550">
              <a:solidFill>
                <a:srgbClr val="000000"/>
              </a:solidFill>
            </a:endParaRPr>
          </a:p>
          <a:p>
            <a:pPr indent="-212725" lvl="0" marL="228600" rtl="0" algn="l">
              <a:spcBef>
                <a:spcPts val="0"/>
              </a:spcBef>
              <a:spcAft>
                <a:spcPts val="0"/>
              </a:spcAft>
              <a:buClr>
                <a:srgbClr val="000000"/>
              </a:buClr>
              <a:buSzPts val="1550"/>
              <a:buChar char="●"/>
            </a:pPr>
            <a:r>
              <a:rPr lang="en" sz="1550">
                <a:solidFill>
                  <a:srgbClr val="000000"/>
                </a:solidFill>
              </a:rPr>
              <a:t>Environmental Protection Agency (EPA)</a:t>
            </a:r>
            <a:endParaRPr sz="1550">
              <a:solidFill>
                <a:srgbClr val="000000"/>
              </a:solidFill>
            </a:endParaRPr>
          </a:p>
          <a:p>
            <a:pPr indent="-212725" lvl="0" marL="228600" rtl="0" algn="l">
              <a:spcBef>
                <a:spcPts val="0"/>
              </a:spcBef>
              <a:spcAft>
                <a:spcPts val="0"/>
              </a:spcAft>
              <a:buClr>
                <a:srgbClr val="000000"/>
              </a:buClr>
              <a:buSzPts val="1550"/>
              <a:buChar char="●"/>
            </a:pPr>
            <a:r>
              <a:rPr lang="en" sz="1550">
                <a:solidFill>
                  <a:srgbClr val="000000"/>
                </a:solidFill>
              </a:rPr>
              <a:t>Department of Energy (DOE)</a:t>
            </a:r>
            <a:endParaRPr sz="1550">
              <a:solidFill>
                <a:srgbClr val="000000"/>
              </a:solidFill>
            </a:endParaRPr>
          </a:p>
          <a:p>
            <a:pPr indent="-212725" lvl="0" marL="228600" rtl="0" algn="l">
              <a:spcBef>
                <a:spcPts val="0"/>
              </a:spcBef>
              <a:spcAft>
                <a:spcPts val="0"/>
              </a:spcAft>
              <a:buClr>
                <a:srgbClr val="000000"/>
              </a:buClr>
              <a:buSzPts val="1550"/>
              <a:buChar char="●"/>
            </a:pPr>
            <a:r>
              <a:rPr lang="en" sz="1550">
                <a:solidFill>
                  <a:srgbClr val="000000"/>
                </a:solidFill>
              </a:rPr>
              <a:t>National Geospatial-Intelligence Agency (NGA)</a:t>
            </a:r>
            <a:endParaRPr sz="1550">
              <a:solidFill>
                <a:srgbClr val="000000"/>
              </a:solidFill>
            </a:endParaRPr>
          </a:p>
        </p:txBody>
      </p:sp>
      <p:pic>
        <p:nvPicPr>
          <p:cNvPr id="81" name="Google Shape;81;p15"/>
          <p:cNvPicPr preferRelativeResize="0"/>
          <p:nvPr/>
        </p:nvPicPr>
        <p:blipFill>
          <a:blip r:embed="rId4">
            <a:alphaModFix/>
          </a:blip>
          <a:stretch>
            <a:fillRect/>
          </a:stretch>
        </p:blipFill>
        <p:spPr>
          <a:xfrm>
            <a:off x="8430143" y="4141400"/>
            <a:ext cx="551983" cy="477362"/>
          </a:xfrm>
          <a:prstGeom prst="rect">
            <a:avLst/>
          </a:prstGeom>
          <a:noFill/>
          <a:ln>
            <a:noFill/>
          </a:ln>
        </p:spPr>
      </p:pic>
      <p:pic>
        <p:nvPicPr>
          <p:cNvPr id="82" name="Google Shape;82;p15"/>
          <p:cNvPicPr preferRelativeResize="0"/>
          <p:nvPr/>
        </p:nvPicPr>
        <p:blipFill>
          <a:blip r:embed="rId5">
            <a:alphaModFix/>
          </a:blip>
          <a:stretch>
            <a:fillRect/>
          </a:stretch>
        </p:blipFill>
        <p:spPr>
          <a:xfrm>
            <a:off x="7807176" y="4733700"/>
            <a:ext cx="1174948" cy="372749"/>
          </a:xfrm>
          <a:prstGeom prst="rect">
            <a:avLst/>
          </a:prstGeom>
          <a:noFill/>
          <a:ln>
            <a:noFill/>
          </a:ln>
        </p:spPr>
      </p:pic>
      <p:pic>
        <p:nvPicPr>
          <p:cNvPr id="83" name="Google Shape;83;p15"/>
          <p:cNvPicPr preferRelativeResize="0"/>
          <p:nvPr/>
        </p:nvPicPr>
        <p:blipFill>
          <a:blip r:embed="rId6">
            <a:alphaModFix/>
          </a:blip>
          <a:stretch>
            <a:fillRect/>
          </a:stretch>
        </p:blipFill>
        <p:spPr>
          <a:xfrm>
            <a:off x="7742200" y="4189693"/>
            <a:ext cx="652779" cy="4698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6"/>
          <p:cNvPicPr preferRelativeResize="0"/>
          <p:nvPr/>
        </p:nvPicPr>
        <p:blipFill>
          <a:blip r:embed="rId3">
            <a:alphaModFix/>
          </a:blip>
          <a:stretch>
            <a:fillRect/>
          </a:stretch>
        </p:blipFill>
        <p:spPr>
          <a:xfrm>
            <a:off x="6671100" y="1923705"/>
            <a:ext cx="2025374" cy="1519020"/>
          </a:xfrm>
          <a:prstGeom prst="rect">
            <a:avLst/>
          </a:prstGeom>
          <a:noFill/>
          <a:ln>
            <a:noFill/>
          </a:ln>
        </p:spPr>
      </p:pic>
      <p:sp>
        <p:nvSpPr>
          <p:cNvPr id="89" name="Google Shape;89;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Foundations/ Industry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300"/>
              <a:t>Upshot: </a:t>
            </a:r>
            <a:r>
              <a:rPr lang="en" sz="2300"/>
              <a:t>Higher success rates, but need to establish relationships</a:t>
            </a:r>
            <a:endParaRPr sz="2300"/>
          </a:p>
        </p:txBody>
      </p:sp>
      <p:sp>
        <p:nvSpPr>
          <p:cNvPr id="90" name="Google Shape;90;p16"/>
          <p:cNvSpPr txBox="1"/>
          <p:nvPr>
            <p:ph idx="1" type="body"/>
          </p:nvPr>
        </p:nvSpPr>
        <p:spPr>
          <a:xfrm>
            <a:off x="4644675" y="500925"/>
            <a:ext cx="15525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u="sng">
                <a:solidFill>
                  <a:schemeClr val="hlink"/>
                </a:solidFill>
                <a:hlinkClick r:id="rId4"/>
              </a:rPr>
              <a:t>Sloan</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rPr lang="en" sz="1700" u="sng">
                <a:solidFill>
                  <a:schemeClr val="accent5"/>
                </a:solidFill>
                <a:hlinkClick r:id="rId5">
                  <a:extLst>
                    <a:ext uri="{A12FA001-AC4F-418D-AE19-62706E023703}">
                      <ahyp:hlinkClr val="tx"/>
                    </a:ext>
                  </a:extLst>
                </a:hlinkClick>
              </a:rPr>
              <a:t>Moore</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rPr lang="en" sz="1700">
                <a:solidFill>
                  <a:srgbClr val="000000"/>
                </a:solidFill>
              </a:rPr>
              <a:t>Microsoft</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1600"/>
              </a:spcAft>
              <a:buNone/>
            </a:pPr>
            <a:r>
              <a:rPr lang="en" sz="1700">
                <a:solidFill>
                  <a:srgbClr val="000000"/>
                </a:solidFill>
              </a:rPr>
              <a:t>Google</a:t>
            </a:r>
            <a:endParaRPr sz="1700">
              <a:solidFill>
                <a:srgbClr val="000000"/>
              </a:solidFill>
            </a:endParaRPr>
          </a:p>
        </p:txBody>
      </p:sp>
      <p:pic>
        <p:nvPicPr>
          <p:cNvPr id="91" name="Google Shape;91;p16"/>
          <p:cNvPicPr preferRelativeResize="0"/>
          <p:nvPr/>
        </p:nvPicPr>
        <p:blipFill>
          <a:blip r:embed="rId6">
            <a:alphaModFix/>
          </a:blip>
          <a:stretch>
            <a:fillRect/>
          </a:stretch>
        </p:blipFill>
        <p:spPr>
          <a:xfrm>
            <a:off x="6985950" y="242725"/>
            <a:ext cx="1457275" cy="987025"/>
          </a:xfrm>
          <a:prstGeom prst="rect">
            <a:avLst/>
          </a:prstGeom>
          <a:noFill/>
          <a:ln>
            <a:noFill/>
          </a:ln>
        </p:spPr>
      </p:pic>
      <p:pic>
        <p:nvPicPr>
          <p:cNvPr id="92" name="Google Shape;92;p16"/>
          <p:cNvPicPr preferRelativeResize="0"/>
          <p:nvPr/>
        </p:nvPicPr>
        <p:blipFill>
          <a:blip r:embed="rId7">
            <a:alphaModFix/>
          </a:blip>
          <a:stretch>
            <a:fillRect/>
          </a:stretch>
        </p:blipFill>
        <p:spPr>
          <a:xfrm>
            <a:off x="6823502" y="3486200"/>
            <a:ext cx="1663101" cy="562675"/>
          </a:xfrm>
          <a:prstGeom prst="rect">
            <a:avLst/>
          </a:prstGeom>
          <a:noFill/>
          <a:ln>
            <a:noFill/>
          </a:ln>
        </p:spPr>
      </p:pic>
      <p:pic>
        <p:nvPicPr>
          <p:cNvPr id="93" name="Google Shape;93;p16"/>
          <p:cNvPicPr preferRelativeResize="0"/>
          <p:nvPr/>
        </p:nvPicPr>
        <p:blipFill>
          <a:blip r:embed="rId8">
            <a:alphaModFix/>
          </a:blip>
          <a:stretch>
            <a:fillRect/>
          </a:stretch>
        </p:blipFill>
        <p:spPr>
          <a:xfrm>
            <a:off x="6735779" y="1442625"/>
            <a:ext cx="1836172" cy="713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Funding Updates </a:t>
            </a:r>
            <a:endParaRPr/>
          </a:p>
        </p:txBody>
      </p:sp>
      <p:sp>
        <p:nvSpPr>
          <p:cNvPr id="99" name="Google Shape;99;p17"/>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rPr>
              <a:t>NSF funding updates: </a:t>
            </a:r>
            <a:r>
              <a:rPr lang="en" sz="1700" u="sng">
                <a:solidFill>
                  <a:srgbClr val="0000FF"/>
                </a:solidFill>
                <a:hlinkClick r:id="rId3">
                  <a:extLst>
                    <a:ext uri="{A12FA001-AC4F-418D-AE19-62706E023703}">
                      <ahyp:hlinkClr val="tx"/>
                    </a:ext>
                  </a:extLst>
                </a:hlinkClick>
              </a:rPr>
              <a:t>https://www.nsf.gov/funding/pgm_list.jsp?org=nsf&amp;ord=rcnt</a:t>
            </a:r>
            <a:endParaRPr sz="1700">
              <a:solidFill>
                <a:srgbClr val="0000FF"/>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rPr lang="en" sz="1700">
                <a:solidFill>
                  <a:srgbClr val="000000"/>
                </a:solidFill>
              </a:rPr>
              <a:t>NASA ROSES updates: </a:t>
            </a:r>
            <a:r>
              <a:rPr lang="en" sz="1700" u="sng">
                <a:solidFill>
                  <a:schemeClr val="hlink"/>
                </a:solidFill>
                <a:hlinkClick r:id="rId4"/>
              </a:rPr>
              <a:t>https://science.nasa.gov/researchers/sara/grant-solicitations/ROSES-2020</a:t>
            </a:r>
            <a:r>
              <a:rPr lang="en" sz="1700">
                <a:solidFill>
                  <a:srgbClr val="000000"/>
                </a:solidFill>
              </a:rPr>
              <a:t> or email updates here: </a:t>
            </a:r>
            <a:r>
              <a:rPr lang="en" sz="1700" u="sng">
                <a:solidFill>
                  <a:schemeClr val="hlink"/>
                </a:solidFill>
                <a:hlinkClick r:id="rId5"/>
              </a:rPr>
              <a:t>https://nspires.nasaprs.com/external/</a:t>
            </a:r>
            <a:r>
              <a:rPr lang="en" sz="1700">
                <a:solidFill>
                  <a:srgbClr val="000000"/>
                </a:solidFill>
              </a:rPr>
              <a:t> </a:t>
            </a:r>
            <a:endParaRPr sz="1700" u="sng">
              <a:solidFill>
                <a:srgbClr val="0000FF"/>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rPr lang="en" sz="1700">
                <a:solidFill>
                  <a:srgbClr val="000000"/>
                </a:solidFill>
              </a:rPr>
              <a:t>SPIN search (CU Boulder): </a:t>
            </a:r>
            <a:r>
              <a:rPr lang="en" sz="1700" u="sng">
                <a:solidFill>
                  <a:srgbClr val="0000FF"/>
                </a:solidFill>
                <a:hlinkClick r:id="rId6">
                  <a:extLst>
                    <a:ext uri="{A12FA001-AC4F-418D-AE19-62706E023703}">
                      <ahyp:hlinkClr val="tx"/>
                    </a:ext>
                  </a:extLst>
                </a:hlinkClick>
              </a:rPr>
              <a:t>https://www.colorado.edu/researchinnovation/funding-opportunities/spinplus</a:t>
            </a:r>
            <a:endParaRPr sz="1700">
              <a:solidFill>
                <a:srgbClr val="0000FF"/>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rPr lang="en" sz="1700">
                <a:solidFill>
                  <a:srgbClr val="000000"/>
                </a:solidFill>
              </a:rPr>
              <a:t>Research &amp; Innovation Office (RIO) Bulletin (CU Boulder): </a:t>
            </a:r>
            <a:r>
              <a:rPr lang="en" sz="1700" u="sng">
                <a:solidFill>
                  <a:srgbClr val="0000FF"/>
                </a:solidFill>
                <a:hlinkClick r:id="rId7">
                  <a:extLst>
                    <a:ext uri="{A12FA001-AC4F-418D-AE19-62706E023703}">
                      <ahyp:hlinkClr val="tx"/>
                    </a:ext>
                  </a:extLst>
                </a:hlinkClick>
              </a:rPr>
              <a:t>https://www.colorado.edu/researchinnovation/research-innovation-office-bulletin</a:t>
            </a:r>
            <a:endParaRPr sz="1700">
              <a:solidFill>
                <a:srgbClr val="0000FF"/>
              </a:solidFill>
            </a:endParaRPr>
          </a:p>
          <a:p>
            <a:pPr indent="0" lvl="0" marL="0" rtl="0" algn="l">
              <a:spcBef>
                <a:spcPts val="0"/>
              </a:spcBef>
              <a:spcAft>
                <a:spcPts val="0"/>
              </a:spcAft>
              <a:buNone/>
            </a:pPr>
            <a:r>
              <a:t/>
            </a:r>
            <a:endParaRPr sz="17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Postdoc or Early Career Funding</a:t>
            </a:r>
            <a:endParaRPr/>
          </a:p>
        </p:txBody>
      </p:sp>
      <p:sp>
        <p:nvSpPr>
          <p:cNvPr id="105" name="Google Shape;105;p18"/>
          <p:cNvSpPr txBox="1"/>
          <p:nvPr>
            <p:ph idx="1" type="body"/>
          </p:nvPr>
        </p:nvSpPr>
        <p:spPr>
          <a:xfrm>
            <a:off x="110400" y="1277100"/>
            <a:ext cx="44052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NSF postdoc: </a:t>
            </a:r>
            <a:r>
              <a:rPr lang="en" sz="1400" u="sng">
                <a:solidFill>
                  <a:schemeClr val="hlink"/>
                </a:solidFill>
                <a:hlinkClick r:id="rId3"/>
              </a:rPr>
              <a:t>https://www.nsf.gov/funding/education.jsp?fund_type=3</a:t>
            </a:r>
            <a:endParaRPr sz="1400">
              <a:solidFill>
                <a:srgbClr val="000000"/>
              </a:solidFill>
            </a:endParaRPr>
          </a:p>
          <a:p>
            <a:pPr indent="457200" lvl="0" marL="0" rtl="0" algn="l">
              <a:spcBef>
                <a:spcPts val="0"/>
              </a:spcBef>
              <a:spcAft>
                <a:spcPts val="0"/>
              </a:spcAft>
              <a:buNone/>
            </a:pPr>
            <a:r>
              <a:rPr lang="en" sz="1400">
                <a:solidFill>
                  <a:srgbClr val="000000"/>
                </a:solidFill>
              </a:rPr>
              <a:t>EAR, Biology, SBE</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NSF CAREER program*: </a:t>
            </a:r>
            <a:r>
              <a:rPr lang="en" sz="1400" u="sng">
                <a:solidFill>
                  <a:schemeClr val="hlink"/>
                </a:solidFill>
                <a:hlinkClick r:id="rId4"/>
              </a:rPr>
              <a:t>https://www.nsf.gov/pubs/2020/nsf20525/nsf20525.htm</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NASA postdoc: </a:t>
            </a:r>
            <a:r>
              <a:rPr lang="en" sz="1400" u="sng">
                <a:solidFill>
                  <a:schemeClr val="accent5"/>
                </a:solidFill>
                <a:hlinkClick r:id="rId5">
                  <a:extLst>
                    <a:ext uri="{A12FA001-AC4F-418D-AE19-62706E023703}">
                      <ahyp:hlinkClr val="tx"/>
                    </a:ext>
                  </a:extLst>
                </a:hlinkClick>
              </a:rPr>
              <a:t>https://npp.usra.edu/</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NASA Early Career: </a:t>
            </a:r>
            <a:r>
              <a:rPr lang="en" sz="1400" u="sng">
                <a:solidFill>
                  <a:schemeClr val="accent5"/>
                </a:solidFill>
                <a:hlinkClick r:id="rId6">
                  <a:extLst>
                    <a:ext uri="{A12FA001-AC4F-418D-AE19-62706E023703}">
                      <ahyp:hlinkClr val="tx"/>
                    </a:ext>
                  </a:extLst>
                </a:hlinkClick>
              </a:rPr>
              <a:t>https://nspires.nasaprs.com/external/solicitations/summary.do?solId=%7BB05DE781-3B1F-E548-F61A-BB14F66A2FAE%7D&amp;path=&amp;method=init</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chemeClr val="accent5"/>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
        <p:nvSpPr>
          <p:cNvPr id="106" name="Google Shape;106;p18"/>
          <p:cNvSpPr txBox="1"/>
          <p:nvPr>
            <p:ph idx="2" type="body"/>
          </p:nvPr>
        </p:nvSpPr>
        <p:spPr>
          <a:xfrm>
            <a:off x="4634925" y="1277100"/>
            <a:ext cx="4405200" cy="386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USGS Mendenhall Research Fellowship Program: </a:t>
            </a:r>
            <a:r>
              <a:rPr lang="en" sz="1400" u="sng">
                <a:solidFill>
                  <a:schemeClr val="accent5"/>
                </a:solidFill>
                <a:hlinkClick r:id="rId7">
                  <a:extLst>
                    <a:ext uri="{A12FA001-AC4F-418D-AE19-62706E023703}">
                      <ahyp:hlinkClr val="tx"/>
                    </a:ext>
                  </a:extLst>
                </a:hlinkClick>
              </a:rPr>
              <a:t>https://www.usgs.gov/centers/mendenhall</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L’Oreal postdoc (women only): </a:t>
            </a:r>
            <a:r>
              <a:rPr lang="en" sz="1400" u="sng">
                <a:solidFill>
                  <a:schemeClr val="hlink"/>
                </a:solidFill>
                <a:hlinkClick r:id="rId8"/>
              </a:rPr>
              <a:t>https://grad.uchicago.edu/fellowship/loreal-usa-for-women-in-science-postdoctoral-fellowship/</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American Geophysical Union Congressional Science Fellowship: </a:t>
            </a:r>
            <a:r>
              <a:rPr lang="en" sz="1400" u="sng">
                <a:solidFill>
                  <a:schemeClr val="hlink"/>
                </a:solidFill>
                <a:hlinkClick r:id="rId9"/>
              </a:rPr>
              <a:t>https://www.agu.org/Share-and-Advocate/Share/Policymakers/Congressional-Science-Fellowship</a:t>
            </a:r>
            <a:endParaRPr sz="1400">
              <a:solidFill>
                <a:schemeClr val="accent5"/>
              </a:solidFill>
            </a:endParaRPr>
          </a:p>
          <a:p>
            <a:pPr indent="0" lvl="0" marL="0" rtl="0" algn="l">
              <a:spcBef>
                <a:spcPts val="0"/>
              </a:spcBef>
              <a:spcAft>
                <a:spcPts val="0"/>
              </a:spcAft>
              <a:buNone/>
            </a:pPr>
            <a:r>
              <a:t/>
            </a:r>
            <a:endParaRPr sz="1400">
              <a:solidFill>
                <a:schemeClr val="accent5"/>
              </a:solidFill>
            </a:endParaRPr>
          </a:p>
          <a:p>
            <a:pPr indent="0" lvl="0" marL="0" rtl="0" algn="l">
              <a:spcBef>
                <a:spcPts val="0"/>
              </a:spcBef>
              <a:spcAft>
                <a:spcPts val="0"/>
              </a:spcAft>
              <a:buNone/>
            </a:pPr>
            <a:r>
              <a:rPr lang="en" sz="1400">
                <a:solidFill>
                  <a:srgbClr val="000000"/>
                </a:solidFill>
              </a:rPr>
              <a:t>AAAS Science and Technology Policy Fellowship: </a:t>
            </a:r>
            <a:r>
              <a:rPr lang="en" sz="1400">
                <a:solidFill>
                  <a:schemeClr val="accent5"/>
                </a:solidFill>
              </a:rPr>
              <a:t>https://www.aaas.org/programs/science-technology-policy-fellowships/become-st-policy-fellow</a:t>
            </a:r>
            <a:endParaRPr sz="140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Skim a Solicitation</a:t>
            </a:r>
            <a:endParaRPr/>
          </a:p>
        </p:txBody>
      </p:sp>
      <p:sp>
        <p:nvSpPr>
          <p:cNvPr id="112" name="Google Shape;112;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latin typeface="Arial"/>
                <a:ea typeface="Arial"/>
                <a:cs typeface="Arial"/>
                <a:sym typeface="Arial"/>
              </a:rPr>
              <a:t>Due date</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0"/>
              </a:spcAft>
              <a:buNone/>
            </a:pPr>
            <a:r>
              <a:rPr lang="en" sz="1700">
                <a:solidFill>
                  <a:srgbClr val="000000"/>
                </a:solidFill>
                <a:latin typeface="Arial"/>
                <a:ea typeface="Arial"/>
                <a:cs typeface="Arial"/>
                <a:sym typeface="Arial"/>
              </a:rPr>
              <a:t>Letter of Intent (LOI) required (Y/N)?</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0"/>
              </a:spcAft>
              <a:buNone/>
            </a:pPr>
            <a:r>
              <a:rPr lang="en" sz="1700">
                <a:solidFill>
                  <a:srgbClr val="000000"/>
                </a:solidFill>
                <a:latin typeface="Arial"/>
                <a:ea typeface="Arial"/>
                <a:cs typeface="Arial"/>
                <a:sym typeface="Arial"/>
              </a:rPr>
              <a:t>3-5 program objectives</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0"/>
              </a:spcAft>
              <a:buNone/>
            </a:pPr>
            <a:r>
              <a:rPr lang="en" sz="1700">
                <a:solidFill>
                  <a:srgbClr val="000000"/>
                </a:solidFill>
                <a:latin typeface="Arial"/>
                <a:ea typeface="Arial"/>
                <a:cs typeface="Arial"/>
                <a:sym typeface="Arial"/>
              </a:rPr>
              <a:t>Size of award and scope of project</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0"/>
              </a:spcAft>
              <a:buNone/>
            </a:pPr>
            <a:r>
              <a:rPr lang="en" sz="1700">
                <a:solidFill>
                  <a:srgbClr val="000000"/>
                </a:solidFill>
                <a:latin typeface="Arial"/>
                <a:ea typeface="Arial"/>
                <a:cs typeface="Arial"/>
                <a:sym typeface="Arial"/>
              </a:rPr>
              <a:t>What supplemental documents are required?</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Consider when Looking for Funding</a:t>
            </a:r>
            <a:endParaRPr/>
          </a:p>
        </p:txBody>
      </p:sp>
      <p:sp>
        <p:nvSpPr>
          <p:cNvPr id="118" name="Google Shape;118;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rPr>
              <a:t>Be strategic about what you go for---your time is valuable!</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rPr lang="en" sz="1700">
                <a:solidFill>
                  <a:srgbClr val="000000"/>
                </a:solidFill>
                <a:highlight>
                  <a:srgbClr val="FFFFFF"/>
                </a:highlight>
              </a:rPr>
              <a:t>Choose who you work with wisely! </a:t>
            </a:r>
            <a:endParaRPr sz="1700">
              <a:solidFill>
                <a:srgbClr val="000000"/>
              </a:solidFill>
              <a:highlight>
                <a:srgbClr val="FFFFFF"/>
              </a:highlight>
            </a:endParaRPr>
          </a:p>
          <a:p>
            <a:pPr indent="0" lvl="0" marL="0" rtl="0" algn="l">
              <a:spcBef>
                <a:spcPts val="0"/>
              </a:spcBef>
              <a:spcAft>
                <a:spcPts val="0"/>
              </a:spcAft>
              <a:buNone/>
            </a:pPr>
            <a:r>
              <a:t/>
            </a:r>
            <a:endParaRPr sz="1700">
              <a:solidFill>
                <a:srgbClr val="000000"/>
              </a:solidFill>
              <a:highlight>
                <a:srgbClr val="FFFFFF"/>
              </a:highlight>
            </a:endParaRPr>
          </a:p>
          <a:p>
            <a:pPr indent="0" lvl="0" marL="0" rtl="0" algn="l">
              <a:spcBef>
                <a:spcPts val="0"/>
              </a:spcBef>
              <a:spcAft>
                <a:spcPts val="0"/>
              </a:spcAft>
              <a:buNone/>
            </a:pPr>
            <a:r>
              <a:rPr lang="en" sz="1700">
                <a:solidFill>
                  <a:srgbClr val="000000"/>
                </a:solidFill>
                <a:highlight>
                  <a:srgbClr val="FFFFFF"/>
                </a:highlight>
              </a:rPr>
              <a:t>Choose colleagues and mentors who support your development. </a:t>
            </a:r>
            <a:endParaRPr sz="1700">
              <a:solidFill>
                <a:srgbClr val="000000"/>
              </a:solidFill>
              <a:highlight>
                <a:srgbClr val="FFFFFF"/>
              </a:highlight>
            </a:endParaRPr>
          </a:p>
          <a:p>
            <a:pPr indent="0" lvl="0" marL="0" rtl="0" algn="l">
              <a:spcBef>
                <a:spcPts val="0"/>
              </a:spcBef>
              <a:spcAft>
                <a:spcPts val="0"/>
              </a:spcAft>
              <a:buNone/>
            </a:pPr>
            <a:r>
              <a:t/>
            </a:r>
            <a:endParaRPr sz="1700">
              <a:solidFill>
                <a:srgbClr val="000000"/>
              </a:solidFill>
              <a:highlight>
                <a:srgbClr val="FFFFFF"/>
              </a:highlight>
            </a:endParaRPr>
          </a:p>
          <a:p>
            <a:pPr indent="0" lvl="0" marL="0" rtl="0" algn="l">
              <a:spcBef>
                <a:spcPts val="0"/>
              </a:spcBef>
              <a:spcAft>
                <a:spcPts val="0"/>
              </a:spcAft>
              <a:buNone/>
            </a:pPr>
            <a:r>
              <a:rPr lang="en" sz="1700">
                <a:solidFill>
                  <a:srgbClr val="000000"/>
                </a:solidFill>
                <a:highlight>
                  <a:srgbClr val="FFFFFF"/>
                </a:highlight>
              </a:rPr>
              <a:t>Try to lead something!</a:t>
            </a:r>
            <a:endParaRPr sz="1700">
              <a:solidFill>
                <a:srgbClr val="000000"/>
              </a:solidFill>
              <a:highlight>
                <a:srgbClr val="FFFFFF"/>
              </a:highlight>
            </a:endParaRPr>
          </a:p>
          <a:p>
            <a:pPr indent="0" lvl="0" marL="0" rtl="0" algn="l">
              <a:spcBef>
                <a:spcPts val="0"/>
              </a:spcBef>
              <a:spcAft>
                <a:spcPts val="0"/>
              </a:spcAft>
              <a:buNone/>
            </a:pPr>
            <a:r>
              <a:t/>
            </a:r>
            <a:endParaRPr sz="1700">
              <a:solidFill>
                <a:srgbClr val="000000"/>
              </a:solidFill>
              <a:highlight>
                <a:srgbClr val="FFFFFF"/>
              </a:highlight>
            </a:endParaRPr>
          </a:p>
          <a:p>
            <a:pPr indent="0" lvl="0" marL="0" rtl="0" algn="l">
              <a:spcBef>
                <a:spcPts val="0"/>
              </a:spcBef>
              <a:spcAft>
                <a:spcPts val="0"/>
              </a:spcAft>
              <a:buNone/>
            </a:pPr>
            <a:r>
              <a:t/>
            </a:r>
            <a:endParaRPr sz="1700">
              <a:solidFill>
                <a:srgbClr val="000000"/>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 First Steps</a:t>
            </a:r>
            <a:endParaRPr/>
          </a:p>
        </p:txBody>
      </p:sp>
      <p:sp>
        <p:nvSpPr>
          <p:cNvPr id="124" name="Google Shape;124;p21"/>
          <p:cNvSpPr txBox="1"/>
          <p:nvPr>
            <p:ph idx="1" type="body"/>
          </p:nvPr>
        </p:nvSpPr>
        <p:spPr>
          <a:xfrm>
            <a:off x="4572000" y="1627575"/>
            <a:ext cx="4260300" cy="3068100"/>
          </a:xfrm>
          <a:prstGeom prst="rect">
            <a:avLst/>
          </a:prstGeom>
        </p:spPr>
        <p:txBody>
          <a:bodyPr anchorCtr="0" anchor="t" bIns="91425" lIns="91425" spcFirstLastPara="1" rIns="91425" wrap="square" tIns="91425">
            <a:noAutofit/>
          </a:bodyPr>
          <a:lstStyle/>
          <a:p>
            <a:pPr indent="-279400" lvl="0" marL="285750" rtl="0" algn="l">
              <a:spcBef>
                <a:spcPts val="0"/>
              </a:spcBef>
              <a:spcAft>
                <a:spcPts val="0"/>
              </a:spcAft>
              <a:buSzPts val="1700"/>
              <a:buChar char="-"/>
            </a:pPr>
            <a:r>
              <a:rPr lang="en" sz="1700">
                <a:solidFill>
                  <a:srgbClr val="000000"/>
                </a:solidFill>
              </a:rPr>
              <a:t>Email </a:t>
            </a:r>
            <a:r>
              <a:rPr lang="en" sz="1700" u="sng">
                <a:solidFill>
                  <a:srgbClr val="1155CC"/>
                </a:solidFill>
                <a:highlight>
                  <a:schemeClr val="lt1"/>
                </a:highlight>
                <a:hlinkClick r:id="rId3">
                  <a:extLst>
                    <a:ext uri="{A12FA001-AC4F-418D-AE19-62706E023703}">
                      <ahyp:hlinkClr val="tx"/>
                    </a:ext>
                  </a:extLst>
                </a:hlinkClick>
              </a:rPr>
              <a:t>CIRESProposals@colorado.edu</a:t>
            </a:r>
            <a:r>
              <a:rPr lang="en" sz="1700">
                <a:solidFill>
                  <a:srgbClr val="000000"/>
                </a:solidFill>
                <a:highlight>
                  <a:schemeClr val="lt1"/>
                </a:highlight>
              </a:rPr>
              <a:t> as soon as you know you are going to submit</a:t>
            </a:r>
            <a:endParaRPr sz="1700">
              <a:solidFill>
                <a:srgbClr val="000000"/>
              </a:solidFill>
              <a:highlight>
                <a:schemeClr val="lt1"/>
              </a:highlight>
            </a:endParaRPr>
          </a:p>
          <a:p>
            <a:pPr indent="-279400" lvl="0" marL="285750" rtl="0" algn="l">
              <a:spcBef>
                <a:spcPts val="0"/>
              </a:spcBef>
              <a:spcAft>
                <a:spcPts val="0"/>
              </a:spcAft>
              <a:buSzPts val="1700"/>
              <a:buChar char="-"/>
            </a:pPr>
            <a:r>
              <a:rPr lang="en" sz="1700">
                <a:solidFill>
                  <a:srgbClr val="000000"/>
                </a:solidFill>
                <a:highlight>
                  <a:schemeClr val="lt1"/>
                </a:highlight>
              </a:rPr>
              <a:t>Budget, Budget Justification and Proposal Submission Request forms are due to OCG 5-business days before submission</a:t>
            </a:r>
            <a:endParaRPr sz="1700">
              <a:solidFill>
                <a:srgbClr val="000000"/>
              </a:solidFill>
              <a:highlight>
                <a:schemeClr val="lt1"/>
              </a:highlight>
            </a:endParaRPr>
          </a:p>
          <a:p>
            <a:pPr indent="-279400" lvl="0" marL="285750" rtl="0" algn="l">
              <a:spcBef>
                <a:spcPts val="0"/>
              </a:spcBef>
              <a:spcAft>
                <a:spcPts val="0"/>
              </a:spcAft>
              <a:buSzPts val="1700"/>
              <a:buChar char="-"/>
            </a:pPr>
            <a:r>
              <a:rPr lang="en" sz="1700">
                <a:solidFill>
                  <a:srgbClr val="000000"/>
                </a:solidFill>
                <a:highlight>
                  <a:schemeClr val="lt1"/>
                </a:highlight>
              </a:rPr>
              <a:t>CIRES can assist with developing your budget</a:t>
            </a:r>
            <a:endParaRPr sz="1700">
              <a:solidFill>
                <a:srgbClr val="000000"/>
              </a:solidFill>
              <a:highlight>
                <a:schemeClr val="lt1"/>
              </a:highlight>
            </a:endParaRPr>
          </a:p>
        </p:txBody>
      </p:sp>
      <p:pic>
        <p:nvPicPr>
          <p:cNvPr id="125" name="Google Shape;125;p21"/>
          <p:cNvPicPr preferRelativeResize="0"/>
          <p:nvPr/>
        </p:nvPicPr>
        <p:blipFill>
          <a:blip r:embed="rId4">
            <a:alphaModFix/>
          </a:blip>
          <a:stretch>
            <a:fillRect/>
          </a:stretch>
        </p:blipFill>
        <p:spPr>
          <a:xfrm>
            <a:off x="311725" y="1581800"/>
            <a:ext cx="4267200" cy="284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